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94" r:id="rId4"/>
    <p:sldId id="258" r:id="rId5"/>
    <p:sldId id="259" r:id="rId6"/>
    <p:sldId id="298" r:id="rId7"/>
    <p:sldId id="291" r:id="rId8"/>
    <p:sldId id="295" r:id="rId9"/>
    <p:sldId id="296" r:id="rId10"/>
    <p:sldId id="292" r:id="rId11"/>
    <p:sldId id="297" r:id="rId12"/>
    <p:sldId id="293" r:id="rId13"/>
    <p:sldId id="276" r:id="rId14"/>
    <p:sldId id="273" r:id="rId15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rian Edward Haggard" initials="BEH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12" autoAdjust="0"/>
    <p:restoredTop sz="94128" autoAdjust="0"/>
  </p:normalViewPr>
  <p:slideViewPr>
    <p:cSldViewPr>
      <p:cViewPr varScale="1">
        <p:scale>
          <a:sx n="66" d="100"/>
          <a:sy n="66" d="100"/>
        </p:scale>
        <p:origin x="-153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990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>
                <a:latin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990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990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>
                <a:latin typeface="Arial" pitchFamily="34" charset="0"/>
              </a:defRPr>
            </a:lvl1pPr>
          </a:lstStyle>
          <a:p>
            <a:fld id="{CAD594BC-403B-4C80-8CD3-8D78EEF7D4F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635040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97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>
                <a:latin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979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97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97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97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>
                <a:latin typeface="Arial" pitchFamily="34" charset="0"/>
              </a:defRPr>
            </a:lvl1pPr>
          </a:lstStyle>
          <a:p>
            <a:fld id="{6F5E2CF2-1059-48BF-86E0-D9BC2D3D1A5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539402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E2CF2-1059-48BF-86E0-D9BC2D3D1A5F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E2CF2-1059-48BF-86E0-D9BC2D3D1A5F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E2CF2-1059-48BF-86E0-D9BC2D3D1A5F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E2CF2-1059-48BF-86E0-D9BC2D3D1A5F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E2CF2-1059-48BF-86E0-D9BC2D3D1A5F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E2CF2-1059-48BF-86E0-D9BC2D3D1A5F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E2CF2-1059-48BF-86E0-D9BC2D3D1A5F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E2CF2-1059-48BF-86E0-D9BC2D3D1A5F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E2CF2-1059-48BF-86E0-D9BC2D3D1A5F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E2CF2-1059-48BF-86E0-D9BC2D3D1A5F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E2CF2-1059-48BF-86E0-D9BC2D3D1A5F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E2CF2-1059-48BF-86E0-D9BC2D3D1A5F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E2CF2-1059-48BF-86E0-D9BC2D3D1A5F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E2CF2-1059-48BF-86E0-D9BC2D3D1A5F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 algn="ctr">
              <a:defRPr sz="5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23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1232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1232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1232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97AA99A-D885-4303-B8A4-6C411F85D5AA}" type="slidenum">
              <a:rPr lang="en-US"/>
              <a:pPr/>
              <a:t>‹#›</a:t>
            </a:fld>
            <a:endParaRPr lang="en-US" dirty="0"/>
          </a:p>
        </p:txBody>
      </p:sp>
      <p:grpSp>
        <p:nvGrpSpPr>
          <p:cNvPr id="312327" name="Group 7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312328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12329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12330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99183B-31E4-41C9-AA25-04D21E5AE44D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643A66-6C8F-4800-98FE-3252C5711F6B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7B333B-7286-4ED3-A102-452A15F74F5A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F3D96D-FCBB-4C7B-9F5E-D26FDBCF1CBD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BFE10C-0863-450C-8216-AD27E872E43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253874-E78E-4BF1-BB54-F2E37679A3D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94BF12-FE91-4C55-A324-BA4EAB20EBC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EE0676-FE64-4A7D-A6D4-8C3B1DE99A5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613669-CDC2-4681-884A-19332FA4E37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1C7806-C20A-4AF4-9C37-EE8F37AF245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8BE2D58E-C53F-47F9-8942-B2746D80655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E485BFCA-005F-42B8-98BE-95F560DF1F1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112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113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endParaRPr lang="en-US" dirty="0"/>
          </a:p>
        </p:txBody>
      </p:sp>
      <p:sp>
        <p:nvSpPr>
          <p:cNvPr id="3113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endParaRPr lang="en-US" dirty="0"/>
          </a:p>
        </p:txBody>
      </p:sp>
      <p:sp>
        <p:nvSpPr>
          <p:cNvPr id="3113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5F27FAC1-7942-4883-9C20-2E7E53B4ACD6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311303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2400" dirty="0">
              <a:latin typeface="Times New Roman" pitchFamily="18" charset="0"/>
            </a:endParaRPr>
          </a:p>
        </p:txBody>
      </p:sp>
      <p:sp>
        <p:nvSpPr>
          <p:cNvPr id="311304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311305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2400" dirty="0">
              <a:latin typeface="Times New Roman" pitchFamily="18" charset="0"/>
            </a:endParaRPr>
          </a:p>
        </p:txBody>
      </p:sp>
      <p:sp>
        <p:nvSpPr>
          <p:cNvPr id="311306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2400" dirty="0"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R3.jpg"/>
          <p:cNvPicPr>
            <a:picLocks noChangeAspect="1"/>
          </p:cNvPicPr>
          <p:nvPr/>
        </p:nvPicPr>
        <p:blipFill>
          <a:blip r:embed="rId3" cstate="print"/>
          <a:srcRect t="538" b="439"/>
          <a:stretch>
            <a:fillRect/>
          </a:stretch>
        </p:blipFill>
        <p:spPr>
          <a:xfrm>
            <a:off x="0" y="0"/>
            <a:ext cx="9234055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000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-381000"/>
            <a:ext cx="8610600" cy="2127250"/>
          </a:xfrm>
        </p:spPr>
        <p:txBody>
          <a:bodyPr/>
          <a:lstStyle/>
          <a:p>
            <a:r>
              <a:rPr lang="en-US" sz="5400" b="1" dirty="0" smtClean="0"/>
              <a:t>Water Quality Trends across 319 Monitoring Sites</a:t>
            </a:r>
            <a:endParaRPr lang="en-US" sz="5400" b="1" dirty="0"/>
          </a:p>
        </p:txBody>
      </p:sp>
      <p:sp>
        <p:nvSpPr>
          <p:cNvPr id="3000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76400" y="4343400"/>
            <a:ext cx="5562600" cy="2978150"/>
          </a:xfrm>
        </p:spPr>
        <p:txBody>
          <a:bodyPr/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Brian E. Haggard</a:t>
            </a:r>
          </a:p>
          <a:p>
            <a:endParaRPr lang="en-US" sz="1000" dirty="0" smtClean="0">
              <a:solidFill>
                <a:schemeClr val="bg1"/>
              </a:solidFill>
            </a:endParaRPr>
          </a:p>
          <a:p>
            <a:r>
              <a:rPr lang="en-US" sz="2400" dirty="0" smtClean="0">
                <a:solidFill>
                  <a:schemeClr val="bg1"/>
                </a:solidFill>
              </a:rPr>
              <a:t>Director, Arkansas Water Resources Center</a:t>
            </a:r>
          </a:p>
          <a:p>
            <a:endParaRPr lang="en-US" sz="1000" dirty="0">
              <a:solidFill>
                <a:schemeClr val="bg1"/>
              </a:solidFill>
            </a:endParaRPr>
          </a:p>
          <a:p>
            <a:r>
              <a:rPr lang="en-US" sz="2400" dirty="0" smtClean="0">
                <a:solidFill>
                  <a:schemeClr val="bg1"/>
                </a:solidFill>
              </a:rPr>
              <a:t>Funding provided by ANRC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382000" cy="1139825"/>
          </a:xfrm>
        </p:spPr>
        <p:txBody>
          <a:bodyPr/>
          <a:lstStyle/>
          <a:p>
            <a:pPr algn="ctr"/>
            <a:r>
              <a:rPr lang="en-US" sz="3600" b="1" dirty="0" smtClean="0"/>
              <a:t>Identifying Water </a:t>
            </a:r>
            <a:r>
              <a:rPr lang="en-US" sz="3600" b="1" smtClean="0"/>
              <a:t>Quality Trends</a:t>
            </a:r>
            <a:endParaRPr lang="en-US" sz="3600" b="1" dirty="0"/>
          </a:p>
        </p:txBody>
      </p:sp>
      <p:sp>
        <p:nvSpPr>
          <p:cNvPr id="16" name="Rectangle 15"/>
          <p:cNvSpPr/>
          <p:nvPr/>
        </p:nvSpPr>
        <p:spPr>
          <a:xfrm>
            <a:off x="304800" y="1668042"/>
            <a:ext cx="5181600" cy="4182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  <a:defRPr/>
            </a:pPr>
            <a:r>
              <a:rPr lang="en-US" sz="2800" kern="0" dirty="0" smtClean="0"/>
              <a:t>The objective of this project is to evaluate changes in water quality, where we can…</a:t>
            </a:r>
          </a:p>
          <a:p>
            <a:pPr marL="342900" lvl="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  <a:defRPr/>
            </a:pPr>
            <a:endParaRPr lang="en-US" sz="1000" kern="0" dirty="0"/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2200" kern="0" dirty="0" smtClean="0"/>
              <a:t>Identify the effects of management actions (e.g., proper riparian buffers)</a:t>
            </a:r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2200" kern="0" dirty="0" smtClean="0"/>
              <a:t>Identify the effects of new pollutant sources (e.g., new WWTP)</a:t>
            </a:r>
            <a:endParaRPr lang="en-US" sz="2400" kern="0" dirty="0"/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defRPr/>
            </a:pPr>
            <a:endParaRPr lang="en-US" sz="2400" kern="0" dirty="0"/>
          </a:p>
        </p:txBody>
      </p:sp>
      <p:pic>
        <p:nvPicPr>
          <p:cNvPr id="17" name="Picture 16" descr="AWRC sampling 0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86400" y="4191000"/>
            <a:ext cx="3416808" cy="25626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17" descr="GC3 DW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86400" y="1524000"/>
            <a:ext cx="3442208" cy="25816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3962400" y="1600200"/>
            <a:ext cx="41148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  <a:tabLst/>
              <a:defRPr/>
            </a:pPr>
            <a:r>
              <a:rPr lang="en-US" sz="2800" kern="0" dirty="0" smtClean="0">
                <a:latin typeface="+mn-lt"/>
              </a:rPr>
              <a:t>Upper Illinois River Watershed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n"/>
              <a:tabLst/>
              <a:defRPr/>
            </a:pPr>
            <a:r>
              <a:rPr lang="en-US" sz="2200" kern="0" dirty="0" smtClean="0">
                <a:latin typeface="+mn-lt"/>
              </a:rPr>
              <a:t>Ballard Creek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n"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Osage</a:t>
            </a:r>
            <a:r>
              <a:rPr kumimoji="0" lang="en-US" sz="22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Creek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n"/>
              <a:tabLst/>
              <a:defRPr/>
            </a:pPr>
            <a:r>
              <a:rPr lang="en-US" sz="2200" kern="0" baseline="0" dirty="0" smtClean="0">
                <a:latin typeface="+mn-lt"/>
              </a:rPr>
              <a:t>Illinois</a:t>
            </a:r>
            <a:r>
              <a:rPr lang="en-US" sz="2200" kern="0" dirty="0" smtClean="0">
                <a:latin typeface="+mn-lt"/>
              </a:rPr>
              <a:t> River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n"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  <a:tabLst/>
              <a:defRPr/>
            </a:pPr>
            <a:r>
              <a:rPr lang="en-US" sz="2800" kern="0" noProof="0" dirty="0" smtClean="0">
                <a:latin typeface="+mn-lt"/>
              </a:rPr>
              <a:t>Upper White River Basin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n"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West Fork White River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n"/>
              <a:tabLst/>
              <a:defRPr/>
            </a:pPr>
            <a:r>
              <a:rPr lang="en-US" sz="2200" kern="0" dirty="0" smtClean="0">
                <a:latin typeface="+mn-lt"/>
              </a:rPr>
              <a:t>White River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n"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Kings River 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39825"/>
          </a:xfrm>
        </p:spPr>
        <p:txBody>
          <a:bodyPr/>
          <a:lstStyle/>
          <a:p>
            <a:pPr lvl="0" algn="ctr"/>
            <a:r>
              <a:rPr lang="en-US" sz="3400" b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The selected sites were from the 319 monitoring program in northwest Arkansas</a:t>
            </a:r>
            <a:r>
              <a:rPr lang="en-US" kern="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/>
            </a:r>
            <a:br>
              <a:rPr lang="en-US" kern="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</a:br>
            <a:endParaRPr lang="en-US" dirty="0"/>
          </a:p>
        </p:txBody>
      </p:sp>
      <p:pic>
        <p:nvPicPr>
          <p:cNvPr id="7" name="Picture 6" descr="Ballar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" y="1524000"/>
            <a:ext cx="3200400" cy="2400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Osage @ HW 112 _3.jpg"/>
          <p:cNvPicPr>
            <a:picLocks noChangeAspect="1"/>
          </p:cNvPicPr>
          <p:nvPr/>
        </p:nvPicPr>
        <p:blipFill>
          <a:blip r:embed="rId4" cstate="print">
            <a:lum contrast="30000"/>
          </a:blip>
          <a:stretch>
            <a:fillRect/>
          </a:stretch>
        </p:blipFill>
        <p:spPr>
          <a:xfrm>
            <a:off x="609600" y="4038600"/>
            <a:ext cx="3200400" cy="2400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0"/>
            <a:ext cx="8382000" cy="1139825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en-US" sz="3800" b="1" dirty="0" smtClean="0"/>
              <a:t>But, evaluating change in water quality is not as simple as looking at the increase or decrease in loads…</a:t>
            </a:r>
            <a:endParaRPr lang="en-US" sz="3800" b="1" dirty="0"/>
          </a:p>
        </p:txBody>
      </p:sp>
      <p:pic>
        <p:nvPicPr>
          <p:cNvPr id="314373" name="Picture 5"/>
          <p:cNvPicPr>
            <a:picLocks noChangeAspect="1" noChangeArrowheads="1"/>
          </p:cNvPicPr>
          <p:nvPr/>
        </p:nvPicPr>
        <p:blipFill>
          <a:blip r:embed="rId3" cstate="print"/>
          <a:srcRect l="1900" t="2000" r="2140" b="2000"/>
          <a:stretch>
            <a:fillRect/>
          </a:stretch>
        </p:blipFill>
        <p:spPr bwMode="auto">
          <a:xfrm>
            <a:off x="457200" y="2286000"/>
            <a:ext cx="8177213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2057400" y="2514600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Illinois River at  Arkansas HWY59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60375"/>
            <a:ext cx="8229600" cy="1520825"/>
          </a:xfrm>
          <a:noFill/>
        </p:spPr>
        <p:txBody>
          <a:bodyPr/>
          <a:lstStyle/>
          <a:p>
            <a:pPr algn="ctr"/>
            <a:r>
              <a:rPr lang="en-US" sz="4000" b="1" dirty="0" smtClean="0"/>
              <a:t>Loads are influenced by precipitation and runoff patterns over time…</a:t>
            </a:r>
            <a:br>
              <a:rPr lang="en-US" sz="4000" b="1" dirty="0" smtClean="0"/>
            </a:br>
            <a:endParaRPr lang="en-US" sz="4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143000" y="6096000"/>
            <a:ext cx="716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You need to remove the influence of stream discharge on loads to identify true trends in water quality.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Picture 5" descr="lt.WMF"/>
          <p:cNvPicPr>
            <a:picLocks noChangeAspect="1"/>
          </p:cNvPicPr>
          <p:nvPr/>
        </p:nvPicPr>
        <p:blipFill>
          <a:blip r:embed="rId3" cstate="print"/>
          <a:srcRect t="8104" r="5620"/>
          <a:stretch>
            <a:fillRect/>
          </a:stretch>
        </p:blipFill>
        <p:spPr>
          <a:xfrm>
            <a:off x="1447800" y="1600200"/>
            <a:ext cx="5943600" cy="440615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60375"/>
            <a:ext cx="8229600" cy="1520825"/>
          </a:xfrm>
          <a:noFill/>
        </p:spPr>
        <p:txBody>
          <a:bodyPr/>
          <a:lstStyle/>
          <a:p>
            <a:pPr algn="ctr"/>
            <a:r>
              <a:rPr lang="en-US" sz="4000" b="1" dirty="0" smtClean="0"/>
              <a:t>Concentrations also change with increasing discharge…</a:t>
            </a:r>
            <a:br>
              <a:rPr lang="en-US" sz="4000" b="1" dirty="0" smtClean="0"/>
            </a:br>
            <a:endParaRPr lang="en-US" sz="4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143000" y="6096000"/>
            <a:ext cx="716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You need to remove the influence of stream discharge on loads to identify true trends in water quality.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Picture 5" descr="lt.WMF"/>
          <p:cNvPicPr>
            <a:picLocks noChangeAspect="1"/>
          </p:cNvPicPr>
          <p:nvPr/>
        </p:nvPicPr>
        <p:blipFill>
          <a:blip r:embed="rId3" cstate="print"/>
          <a:srcRect t="8104" r="5620"/>
          <a:stretch>
            <a:fillRect/>
          </a:stretch>
        </p:blipFill>
        <p:spPr>
          <a:xfrm>
            <a:off x="1447800" y="1600200"/>
            <a:ext cx="5943600" cy="4406156"/>
          </a:xfrm>
          <a:prstGeom prst="rect">
            <a:avLst/>
          </a:prstGeom>
        </p:spPr>
      </p:pic>
      <p:pic>
        <p:nvPicPr>
          <p:cNvPr id="5" name="Picture 4" descr="2.WMF"/>
          <p:cNvPicPr>
            <a:picLocks noChangeAspect="1"/>
          </p:cNvPicPr>
          <p:nvPr/>
        </p:nvPicPr>
        <p:blipFill>
          <a:blip r:embed="rId4" cstate="print"/>
          <a:srcRect t="5054" r="1728"/>
          <a:stretch>
            <a:fillRect/>
          </a:stretch>
        </p:blipFill>
        <p:spPr>
          <a:xfrm>
            <a:off x="2673121" y="1861260"/>
            <a:ext cx="4489679" cy="32441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12775"/>
            <a:ext cx="8610600" cy="606425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en-US" sz="4000" b="1" dirty="0" smtClean="0"/>
              <a:t>Removing the influence of discharge…</a:t>
            </a:r>
            <a:endParaRPr lang="en-US" sz="4000" b="1" dirty="0"/>
          </a:p>
        </p:txBody>
      </p:sp>
      <p:pic>
        <p:nvPicPr>
          <p:cNvPr id="315402" name="Picture 10"/>
          <p:cNvPicPr>
            <a:picLocks noChangeAspect="1" noChangeArrowheads="1"/>
          </p:cNvPicPr>
          <p:nvPr/>
        </p:nvPicPr>
        <p:blipFill>
          <a:blip r:embed="rId3" cstate="print"/>
          <a:srcRect t="6179"/>
          <a:stretch>
            <a:fillRect/>
          </a:stretch>
        </p:blipFill>
        <p:spPr bwMode="auto">
          <a:xfrm>
            <a:off x="1143000" y="1600200"/>
            <a:ext cx="6995313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1981200" y="2057400"/>
            <a:ext cx="3581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A curve is fit to the data that best represents how things change with discharge…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00600" y="5334000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The next step is to determine the residual.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Oval 1"/>
          <p:cNvSpPr/>
          <p:nvPr/>
        </p:nvSpPr>
        <p:spPr bwMode="auto">
          <a:xfrm>
            <a:off x="3810000" y="5468035"/>
            <a:ext cx="152400" cy="17076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cxnSp>
        <p:nvCxnSpPr>
          <p:cNvPr id="6" name="Straight Arrow Connector 5"/>
          <p:cNvCxnSpPr>
            <a:stCxn id="2" idx="0"/>
          </p:cNvCxnSpPr>
          <p:nvPr/>
        </p:nvCxnSpPr>
        <p:spPr bwMode="auto">
          <a:xfrm flipV="1">
            <a:off x="3886200" y="4724400"/>
            <a:ext cx="0" cy="743635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12775"/>
            <a:ext cx="8610600" cy="606425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en-US" sz="4000" b="1" dirty="0" smtClean="0"/>
              <a:t>The residuals represent the flow-adjusted loads or concentrations…</a:t>
            </a:r>
            <a:endParaRPr lang="en-US" sz="4000" b="1" dirty="0"/>
          </a:p>
        </p:txBody>
      </p:sp>
      <p:pic>
        <p:nvPicPr>
          <p:cNvPr id="315402" name="Picture 10"/>
          <p:cNvPicPr>
            <a:picLocks noChangeAspect="1" noChangeArrowheads="1"/>
          </p:cNvPicPr>
          <p:nvPr/>
        </p:nvPicPr>
        <p:blipFill>
          <a:blip r:embed="rId3" cstate="print"/>
          <a:srcRect t="6179"/>
          <a:stretch>
            <a:fillRect/>
          </a:stretch>
        </p:blipFill>
        <p:spPr bwMode="auto">
          <a:xfrm>
            <a:off x="1143000" y="1600200"/>
            <a:ext cx="6995313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1981200" y="2057400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Then, we look at how these adjusted values change over time…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00600" y="5334000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That’s how we identify trends in water quality.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Oval 1"/>
          <p:cNvSpPr/>
          <p:nvPr/>
        </p:nvSpPr>
        <p:spPr bwMode="auto">
          <a:xfrm>
            <a:off x="3810000" y="5468035"/>
            <a:ext cx="152400" cy="17076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cxnSp>
        <p:nvCxnSpPr>
          <p:cNvPr id="6" name="Straight Arrow Connector 5"/>
          <p:cNvCxnSpPr>
            <a:stCxn id="2" idx="0"/>
          </p:cNvCxnSpPr>
          <p:nvPr/>
        </p:nvCxnSpPr>
        <p:spPr bwMode="auto">
          <a:xfrm flipV="1">
            <a:off x="3886200" y="4724400"/>
            <a:ext cx="0" cy="743635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Oval 7"/>
          <p:cNvSpPr/>
          <p:nvPr/>
        </p:nvSpPr>
        <p:spPr bwMode="auto">
          <a:xfrm>
            <a:off x="4572000" y="5010834"/>
            <a:ext cx="152400" cy="17076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cxnSp>
        <p:nvCxnSpPr>
          <p:cNvPr id="9" name="Straight Arrow Connector 8"/>
          <p:cNvCxnSpPr>
            <a:stCxn id="8" idx="0"/>
          </p:cNvCxnSpPr>
          <p:nvPr/>
        </p:nvCxnSpPr>
        <p:spPr bwMode="auto">
          <a:xfrm flipV="1">
            <a:off x="4648200" y="4343400"/>
            <a:ext cx="0" cy="667434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Oval 10"/>
          <p:cNvSpPr/>
          <p:nvPr/>
        </p:nvSpPr>
        <p:spPr bwMode="auto">
          <a:xfrm>
            <a:off x="5638800" y="3838916"/>
            <a:ext cx="152400" cy="17076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cxnSp>
        <p:nvCxnSpPr>
          <p:cNvPr id="12" name="Straight Arrow Connector 11"/>
          <p:cNvCxnSpPr>
            <a:stCxn id="11" idx="0"/>
          </p:cNvCxnSpPr>
          <p:nvPr/>
        </p:nvCxnSpPr>
        <p:spPr bwMode="auto">
          <a:xfrm flipV="1">
            <a:off x="5715000" y="3505200"/>
            <a:ext cx="0" cy="333716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" name="Oval 13"/>
          <p:cNvSpPr/>
          <p:nvPr/>
        </p:nvSpPr>
        <p:spPr bwMode="auto">
          <a:xfrm>
            <a:off x="6400800" y="2467316"/>
            <a:ext cx="152400" cy="17076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 bwMode="auto">
          <a:xfrm>
            <a:off x="6477000" y="2638081"/>
            <a:ext cx="0" cy="257519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9" name="Oval 18"/>
          <p:cNvSpPr/>
          <p:nvPr/>
        </p:nvSpPr>
        <p:spPr bwMode="auto">
          <a:xfrm>
            <a:off x="5105400" y="3276600"/>
            <a:ext cx="152400" cy="17076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 bwMode="auto">
          <a:xfrm>
            <a:off x="5181600" y="3447365"/>
            <a:ext cx="0" cy="476933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2" name="Oval 21"/>
          <p:cNvSpPr/>
          <p:nvPr/>
        </p:nvSpPr>
        <p:spPr bwMode="auto">
          <a:xfrm>
            <a:off x="4191000" y="3771902"/>
            <a:ext cx="152400" cy="17076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 bwMode="auto">
          <a:xfrm>
            <a:off x="4267200" y="3942667"/>
            <a:ext cx="0" cy="553133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7" name="Straight Arrow Connector 26"/>
          <p:cNvCxnSpPr/>
          <p:nvPr/>
        </p:nvCxnSpPr>
        <p:spPr bwMode="auto">
          <a:xfrm>
            <a:off x="3352800" y="4419600"/>
            <a:ext cx="0" cy="553133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8" name="Oval 27"/>
          <p:cNvSpPr/>
          <p:nvPr/>
        </p:nvSpPr>
        <p:spPr bwMode="auto">
          <a:xfrm>
            <a:off x="3276600" y="4248835"/>
            <a:ext cx="152400" cy="17076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651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12775"/>
            <a:ext cx="8610600" cy="606425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en-US" sz="4000" b="1" dirty="0" smtClean="0"/>
              <a:t>Flow-adjusted loads or concentrations are relative to the line, or expected…</a:t>
            </a:r>
            <a:endParaRPr lang="en-US" sz="4000" b="1" dirty="0"/>
          </a:p>
        </p:txBody>
      </p:sp>
      <p:pic>
        <p:nvPicPr>
          <p:cNvPr id="315402" name="Picture 10"/>
          <p:cNvPicPr>
            <a:picLocks noChangeAspect="1" noChangeArrowheads="1"/>
          </p:cNvPicPr>
          <p:nvPr/>
        </p:nvPicPr>
        <p:blipFill>
          <a:blip r:embed="rId3" cstate="print"/>
          <a:srcRect t="6179"/>
          <a:stretch>
            <a:fillRect/>
          </a:stretch>
        </p:blipFill>
        <p:spPr bwMode="auto">
          <a:xfrm>
            <a:off x="1143000" y="1600200"/>
            <a:ext cx="6995313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 rot="19541186">
            <a:off x="4335117" y="4469611"/>
            <a:ext cx="289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These values are less than the typical value at a given discharge.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8" name="Oval 27"/>
          <p:cNvSpPr/>
          <p:nvPr/>
        </p:nvSpPr>
        <p:spPr bwMode="auto">
          <a:xfrm rot="8776876">
            <a:off x="2657230" y="3391562"/>
            <a:ext cx="4191000" cy="6858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 rot="19457877">
            <a:off x="2553083" y="2703170"/>
            <a:ext cx="327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These values are greater than the typical value at a given discharge.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4" name="Oval 23"/>
          <p:cNvSpPr/>
          <p:nvPr/>
        </p:nvSpPr>
        <p:spPr bwMode="auto">
          <a:xfrm rot="8776876">
            <a:off x="2657230" y="4382161"/>
            <a:ext cx="4191000" cy="6858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48560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5175"/>
            <a:ext cx="8382000" cy="1139825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en-US" sz="3800" b="1" dirty="0" smtClean="0"/>
              <a:t>The residuals are plotted over time to determine if flow-adjusted values are increasing or decreasing over time…</a:t>
            </a:r>
            <a:endParaRPr lang="en-US" sz="3800" b="1" dirty="0"/>
          </a:p>
        </p:txBody>
      </p:sp>
      <p:pic>
        <p:nvPicPr>
          <p:cNvPr id="393218" name="Picture 2"/>
          <p:cNvPicPr>
            <a:picLocks noChangeAspect="1" noChangeArrowheads="1"/>
          </p:cNvPicPr>
          <p:nvPr/>
        </p:nvPicPr>
        <p:blipFill>
          <a:blip r:embed="rId3" cstate="print"/>
          <a:srcRect t="9105"/>
          <a:stretch>
            <a:fillRect/>
          </a:stretch>
        </p:blipFill>
        <p:spPr bwMode="auto">
          <a:xfrm>
            <a:off x="1371600" y="2057400"/>
            <a:ext cx="6477000" cy="470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382000" cy="1139825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en-US" sz="3800" b="1" dirty="0" smtClean="0"/>
              <a:t>These flow adjusted loads are from the Illinois River at Arkansas HWY59…</a:t>
            </a:r>
            <a:endParaRPr lang="en-US" sz="3800" b="1" dirty="0"/>
          </a:p>
        </p:txBody>
      </p:sp>
      <p:pic>
        <p:nvPicPr>
          <p:cNvPr id="393218" name="Picture 2"/>
          <p:cNvPicPr>
            <a:picLocks noChangeAspect="1" noChangeArrowheads="1"/>
          </p:cNvPicPr>
          <p:nvPr/>
        </p:nvPicPr>
        <p:blipFill>
          <a:blip r:embed="rId3" cstate="print"/>
          <a:srcRect t="9105"/>
          <a:stretch>
            <a:fillRect/>
          </a:stretch>
        </p:blipFill>
        <p:spPr bwMode="auto">
          <a:xfrm>
            <a:off x="1371600" y="1600200"/>
            <a:ext cx="7106318" cy="5162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1828800" y="5181600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Something happened in 2002…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 bwMode="auto">
          <a:xfrm flipV="1">
            <a:off x="1981200" y="3352800"/>
            <a:ext cx="2514600" cy="762000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oval" w="med" len="med"/>
            <a:tailEnd type="triangle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5105400" y="3429000"/>
            <a:ext cx="2971800" cy="1295400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oval" w="med" len="med"/>
            <a:tailEnd type="triangle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 rot="5400000">
            <a:off x="2553494" y="3924300"/>
            <a:ext cx="4342606" cy="794"/>
          </a:xfrm>
          <a:prstGeom prst="straightConnector1">
            <a:avLst/>
          </a:prstGeom>
          <a:solidFill>
            <a:schemeClr val="accent1"/>
          </a:solidFill>
          <a:ln w="317500" cap="flat" cmpd="sng" algn="ctr">
            <a:solidFill>
              <a:schemeClr val="accent2">
                <a:lumMod val="75000"/>
                <a:alpha val="50000"/>
              </a:schemeClr>
            </a:solidFill>
            <a:prstDash val="solid"/>
            <a:round/>
            <a:headEnd type="none" w="med" len="med"/>
            <a:tailEnd type="none"/>
          </a:ln>
          <a:effectLst/>
        </p:spPr>
      </p:cxnSp>
    </p:spTree>
    <p:extLst>
      <p:ext uri="{BB962C8B-B14F-4D97-AF65-F5344CB8AC3E}">
        <p14:creationId xmlns:p14="http://schemas.microsoft.com/office/powerpoint/2010/main" xmlns="" val="32388954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77813"/>
            <a:ext cx="8915400" cy="1139825"/>
          </a:xfrm>
        </p:spPr>
        <p:txBody>
          <a:bodyPr/>
          <a:lstStyle/>
          <a:p>
            <a:pPr algn="ctr"/>
            <a:r>
              <a:rPr lang="en-US" sz="3700" b="1" dirty="0" smtClean="0"/>
              <a:t>It’s important to have long term monitoring at sites to know what’s going on…</a:t>
            </a:r>
            <a:endParaRPr lang="en-US" sz="3700" b="1" dirty="0"/>
          </a:p>
        </p:txBody>
      </p:sp>
      <p:sp>
        <p:nvSpPr>
          <p:cNvPr id="337925" name="Text Box 5"/>
          <p:cNvSpPr txBox="1">
            <a:spLocks noChangeArrowheads="1"/>
          </p:cNvSpPr>
          <p:nvPr/>
        </p:nvSpPr>
        <p:spPr bwMode="auto">
          <a:xfrm>
            <a:off x="6156325" y="1860550"/>
            <a:ext cx="27590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04800" y="1371600"/>
            <a:ext cx="8153400" cy="373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endParaRPr lang="en-US" sz="1000" kern="0" dirty="0" smtClean="0"/>
          </a:p>
          <a:p>
            <a:pPr marL="342900" lvl="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  <a:defRPr/>
            </a:pPr>
            <a:r>
              <a:rPr lang="en-US" sz="2800" kern="0" dirty="0" smtClean="0"/>
              <a:t>You need to have a relatively, consistent monitoring program:</a:t>
            </a:r>
          </a:p>
          <a:p>
            <a:pPr marL="342900" lvl="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  <a:defRPr/>
            </a:pPr>
            <a:endParaRPr lang="en-US" sz="1000" kern="0" dirty="0" smtClean="0"/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2200" kern="0" dirty="0" smtClean="0"/>
              <a:t>Consistency in the number of samples collected</a:t>
            </a:r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2200" kern="0" dirty="0" smtClean="0"/>
              <a:t>Consistency in the parameters analyzed</a:t>
            </a:r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2200" kern="0" dirty="0" smtClean="0"/>
              <a:t>Consistency in the program design</a:t>
            </a:r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defRPr/>
            </a:pPr>
            <a:endParaRPr lang="en-US" sz="1000" kern="0" dirty="0" smtClean="0"/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defRPr/>
            </a:pPr>
            <a:r>
              <a:rPr lang="en-US" sz="2200" i="1" kern="0" dirty="0" smtClean="0"/>
              <a:t>We probably need five years of data with consistency…</a:t>
            </a:r>
            <a:endParaRPr lang="en-US" sz="2200" i="1" kern="0" dirty="0"/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defRPr/>
            </a:pPr>
            <a:endParaRPr lang="en-US" sz="2400" i="1" kern="0" dirty="0"/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defRPr/>
            </a:pPr>
            <a:endParaRPr lang="en-US" sz="2400" kern="0" dirty="0"/>
          </a:p>
        </p:txBody>
      </p:sp>
      <p:pic>
        <p:nvPicPr>
          <p:cNvPr id="7" name="Picture 6" descr="5.gif"/>
          <p:cNvPicPr>
            <a:picLocks noChangeAspect="1"/>
          </p:cNvPicPr>
          <p:nvPr/>
        </p:nvPicPr>
        <p:blipFill>
          <a:blip r:embed="rId3" cstate="print"/>
          <a:srcRect t="17402" b="31862"/>
          <a:stretch>
            <a:fillRect/>
          </a:stretch>
        </p:blipFill>
        <p:spPr>
          <a:xfrm>
            <a:off x="228600" y="4572000"/>
            <a:ext cx="8915401" cy="2286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915400" cy="1139825"/>
          </a:xfrm>
        </p:spPr>
        <p:txBody>
          <a:bodyPr/>
          <a:lstStyle/>
          <a:p>
            <a:pPr algn="ctr"/>
            <a:r>
              <a:rPr lang="en-US" sz="3700" b="1" dirty="0" smtClean="0"/>
              <a:t>Where we are now:</a:t>
            </a:r>
            <a:endParaRPr lang="en-US" sz="3700" b="1" dirty="0"/>
          </a:p>
        </p:txBody>
      </p:sp>
      <p:sp>
        <p:nvSpPr>
          <p:cNvPr id="337925" name="Text Box 5"/>
          <p:cNvSpPr txBox="1">
            <a:spLocks noChangeArrowheads="1"/>
          </p:cNvSpPr>
          <p:nvPr/>
        </p:nvSpPr>
        <p:spPr bwMode="auto">
          <a:xfrm>
            <a:off x="6156325" y="1860550"/>
            <a:ext cx="27590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685800" y="1828800"/>
            <a:ext cx="8229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  <a:tabLst/>
              <a:defRPr/>
            </a:pPr>
            <a:r>
              <a:rPr lang="en-US" sz="2800" kern="0" dirty="0" smtClean="0">
                <a:latin typeface="+mn-lt"/>
              </a:rPr>
              <a:t>Project extension was granted so that we could include data from 2009</a:t>
            </a:r>
            <a:r>
              <a:rPr lang="en-US" sz="2800" kern="0" dirty="0">
                <a:latin typeface="+mn-lt"/>
              </a:rPr>
              <a:t>.</a:t>
            </a:r>
            <a:endParaRPr lang="en-US" sz="2800" kern="0" dirty="0" smtClean="0"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tabLst/>
              <a:defRPr/>
            </a:pPr>
            <a:endParaRPr lang="en-US" sz="1000" kern="0" dirty="0" smtClean="0"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  <a:tabLst/>
              <a:defRPr/>
            </a:pPr>
            <a:r>
              <a:rPr lang="en-US" sz="2800" kern="0" dirty="0" smtClean="0">
                <a:latin typeface="+mn-lt"/>
              </a:rPr>
              <a:t>To date, all databases have been compiled, including sampling date, constituent concentration and respective discharge measurements.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  <a:tabLst/>
              <a:defRPr/>
            </a:pPr>
            <a:endParaRPr lang="en-US" sz="2800" kern="0" dirty="0"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  <a:tabLst/>
              <a:defRPr/>
            </a:pPr>
            <a:r>
              <a:rPr lang="en-US" sz="2800" kern="0" dirty="0" smtClean="0">
                <a:latin typeface="+mn-lt"/>
              </a:rPr>
              <a:t>Next, we will flow-adjust concentrations and then look at trends over time…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unset2.jpg"/>
          <p:cNvPicPr>
            <a:picLocks noChangeAspect="1"/>
          </p:cNvPicPr>
          <p:nvPr/>
        </p:nvPicPr>
        <p:blipFill>
          <a:blip r:embed="rId3" cstate="print"/>
          <a:srcRect t="2129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3280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5575"/>
            <a:ext cx="8686800" cy="758825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Take Home Message: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6200" y="2514600"/>
            <a:ext cx="8686800" cy="4530725"/>
          </a:xfrm>
        </p:spPr>
        <p:txBody>
          <a:bodyPr/>
          <a:lstStyle/>
          <a:p>
            <a:pPr algn="ctr">
              <a:buNone/>
            </a:pPr>
            <a:r>
              <a:rPr lang="en-US" b="1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  Loads </a:t>
            </a:r>
            <a:r>
              <a:rPr lang="en-US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are extremely dependent on </a:t>
            </a:r>
            <a:r>
              <a:rPr lang="en-US" b="1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the variations </a:t>
            </a:r>
            <a:r>
              <a:rPr lang="en-US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in </a:t>
            </a:r>
            <a:r>
              <a:rPr lang="en-US" b="1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discharge, and you need </a:t>
            </a:r>
            <a:r>
              <a:rPr lang="en-US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to be </a:t>
            </a:r>
            <a:r>
              <a:rPr lang="en-US" b="1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remove the effects of discharge to evaluate changes in water quality.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228600" y="5562600"/>
            <a:ext cx="86868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evel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Level">
      <a:majorFont>
        <a:latin typeface="Garamond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Level</Template>
  <TotalTime>4050</TotalTime>
  <Words>474</Words>
  <Application>Microsoft Office PowerPoint</Application>
  <PresentationFormat>On-screen Show (4:3)</PresentationFormat>
  <Paragraphs>71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Level</vt:lpstr>
      <vt:lpstr>Water Quality Trends across 319 Monitoring Sites</vt:lpstr>
      <vt:lpstr>Identifying Water Quality Trends</vt:lpstr>
      <vt:lpstr>The selected sites were from the 319 monitoring program in northwest Arkansas </vt:lpstr>
      <vt:lpstr>But, evaluating change in water quality is not as simple as looking at the increase or decrease in loads…</vt:lpstr>
      <vt:lpstr>Loads are influenced by precipitation and runoff patterns over time… </vt:lpstr>
      <vt:lpstr>Concentrations also change with increasing discharge… </vt:lpstr>
      <vt:lpstr>Removing the influence of discharge…</vt:lpstr>
      <vt:lpstr>The residuals represent the flow-adjusted loads or concentrations…</vt:lpstr>
      <vt:lpstr>Flow-adjusted loads or concentrations are relative to the line, or expected…</vt:lpstr>
      <vt:lpstr>The residuals are plotted over time to determine if flow-adjusted values are increasing or decreasing over time…</vt:lpstr>
      <vt:lpstr>These flow adjusted loads are from the Illinois River at Arkansas HWY59…</vt:lpstr>
      <vt:lpstr>It’s important to have long term monitoring at sites to know what’s going on…</vt:lpstr>
      <vt:lpstr>Where we are now:</vt:lpstr>
      <vt:lpstr>Take Home Message:</vt:lpstr>
    </vt:vector>
  </TitlesOfParts>
  <Company>University of Arkansas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Occurrence of Antibiotics and Other Organic Wastewater Compounds in Select Arkansas Streams, 2004</dc:title>
  <dc:creator>Brian Haggard</dc:creator>
  <cp:lastModifiedBy>UAEX</cp:lastModifiedBy>
  <cp:revision>29</cp:revision>
  <cp:lastPrinted>1601-01-01T00:00:00Z</cp:lastPrinted>
  <dcterms:created xsi:type="dcterms:W3CDTF">2005-03-31T14:27:38Z</dcterms:created>
  <dcterms:modified xsi:type="dcterms:W3CDTF">2010-10-04T19:57:33Z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3</vt:i4>
  </property>
</Properties>
</file>